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59" r:id="rId6"/>
    <p:sldId id="260" r:id="rId7"/>
  </p:sldIdLst>
  <p:sldSz cx="18288000" cy="10287000"/>
  <p:notesSz cx="6858000" cy="9144000"/>
  <p:embeddedFontLst>
    <p:embeddedFont>
      <p:font typeface="DM Sans" pitchFamily="2" charset="0"/>
      <p:regular r:id="rId9"/>
      <p:bold r:id="rId10"/>
      <p:italic r:id="rId11"/>
      <p:boldItalic r:id="rId12"/>
    </p:embeddedFont>
    <p:embeddedFont>
      <p:font typeface="DM Sans Bold" pitchFamily="2" charset="0"/>
      <p:regular r:id="rId13"/>
      <p:bold r:id="rId14"/>
    </p:embeddedFont>
    <p:embeddedFont>
      <p:font typeface="Georgia Pro" panose="02040502050405020303" pitchFamily="18" charset="0"/>
      <p:regular r:id="rId15"/>
      <p:bold r:id="rId16"/>
      <p:italic r:id="rId17"/>
      <p:boldItalic r:id="rId18"/>
    </p:embeddedFont>
    <p:embeddedFont>
      <p:font typeface="Georgia Pro Light" panose="02040302050405020303" pitchFamily="18" charset="0"/>
      <p:regular r:id="rId19"/>
      <p: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סגנון בהיר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38" autoAdjust="0"/>
    <p:restoredTop sz="94597" autoAdjust="0"/>
  </p:normalViewPr>
  <p:slideViewPr>
    <p:cSldViewPr>
      <p:cViewPr>
        <p:scale>
          <a:sx n="75" d="100"/>
          <a:sy n="75" d="100"/>
        </p:scale>
        <p:origin x="120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C791A-5E2C-4720-BCAF-DCBE0C061BC5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8B31B8-8C5E-4DC8-AEBB-63E0367B6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01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8B31B8-8C5E-4DC8-AEBB-63E0367B6B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01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abs/pii/S0933365721000816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rxiv.org/pdf/2310.07849" TargetMode="External"/><Relationship Id="rId5" Type="http://schemas.openxmlformats.org/officeDocument/2006/relationships/hyperlink" Target="https://arxiv.org/pdf/2306.00614" TargetMode="External"/><Relationship Id="rId4" Type="http://schemas.openxmlformats.org/officeDocument/2006/relationships/hyperlink" Target="https://www.researchgate.net/publication/376265718_AI-based_approach_for_transcribing_and_classifying_unstructured_emergency_call_data_A_methodological_proposa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533400" y="800100"/>
            <a:ext cx="7400925" cy="7680316"/>
            <a:chOff x="-48591" y="-714375"/>
            <a:chExt cx="9867900" cy="10240421"/>
          </a:xfrm>
        </p:grpSpPr>
        <p:sp>
          <p:nvSpPr>
            <p:cNvPr id="5" name="TextBox 5"/>
            <p:cNvSpPr txBox="1"/>
            <p:nvPr/>
          </p:nvSpPr>
          <p:spPr>
            <a:xfrm>
              <a:off x="154609" y="-714375"/>
              <a:ext cx="9664700" cy="182639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10499"/>
                </a:lnSpc>
              </a:pPr>
              <a:r>
                <a:rPr lang="en-US" sz="10499" dirty="0" err="1">
                  <a:solidFill>
                    <a:srgbClr val="F0F5F9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SeaAlert</a:t>
              </a:r>
              <a:endParaRPr lang="en-US" sz="10499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48591" y="7010399"/>
              <a:ext cx="9172671" cy="2515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39"/>
                </a:lnSpc>
              </a:pPr>
              <a:r>
                <a:rPr lang="en-US" sz="3599" u="sng" dirty="0">
                  <a:solidFill>
                    <a:srgbClr val="F0F5F9"/>
                  </a:solidFill>
                  <a:latin typeface="Georgia Pro" panose="02040502050405020303" pitchFamily="18" charset="0"/>
                  <a:ea typeface="DM Sans"/>
                  <a:cs typeface="DM Sans"/>
                  <a:sym typeface="DM Sans"/>
                </a:rPr>
                <a:t>Presenter</a:t>
              </a:r>
              <a:r>
                <a:rPr lang="en-US" sz="3599" dirty="0">
                  <a:solidFill>
                    <a:srgbClr val="F0F5F9"/>
                  </a:solidFill>
                  <a:latin typeface="Georgia Pro" panose="02040502050405020303" pitchFamily="18" charset="0"/>
                  <a:ea typeface="DM Sans"/>
                  <a:cs typeface="DM Sans"/>
                  <a:sym typeface="DM Sans"/>
                </a:rPr>
                <a:t>: </a:t>
              </a:r>
            </a:p>
            <a:p>
              <a:pPr marL="0" lvl="0" indent="0" algn="l">
                <a:lnSpc>
                  <a:spcPts val="5039"/>
                </a:lnSpc>
              </a:pPr>
              <a:r>
                <a:rPr lang="en-US" sz="3599" dirty="0">
                  <a:solidFill>
                    <a:srgbClr val="F0F5F9"/>
                  </a:solidFill>
                  <a:latin typeface="Georgia Pro" panose="02040502050405020303" pitchFamily="18" charset="0"/>
                  <a:ea typeface="DM Sans"/>
                  <a:cs typeface="DM Sans"/>
                  <a:sym typeface="DM Sans"/>
                </a:rPr>
                <a:t>Tomer Atia, Ilana Estrin</a:t>
              </a:r>
            </a:p>
            <a:p>
              <a:pPr marL="0" lvl="0" indent="0" algn="l">
                <a:lnSpc>
                  <a:spcPts val="5039"/>
                </a:lnSpc>
              </a:pPr>
              <a:endParaRPr lang="en-US" sz="3599" dirty="0">
                <a:solidFill>
                  <a:srgbClr val="F0F5F9"/>
                </a:solidFill>
                <a:latin typeface="Georgia Pro" panose="02040502050405020303" pitchFamily="18" charset="0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EFB8CDC-692A-0B89-2C16-56CAE8AABCD8}"/>
              </a:ext>
            </a:extLst>
          </p:cNvPr>
          <p:cNvSpPr txBox="1"/>
          <p:nvPr/>
        </p:nvSpPr>
        <p:spPr>
          <a:xfrm>
            <a:off x="761999" y="2146622"/>
            <a:ext cx="7096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Georgia Pro" panose="020F0502020204030204" pitchFamily="18" charset="0"/>
              </a:rPr>
              <a:t>Classifying Maritime Distress Messages with LLM</a:t>
            </a:r>
            <a:r>
              <a:rPr lang="he-IL" sz="3000" dirty="0">
                <a:solidFill>
                  <a:schemeClr val="bg1"/>
                </a:solidFill>
                <a:latin typeface="Georgia Pro" panose="020F0502020204030204" pitchFamily="18" charset="0"/>
              </a:rPr>
              <a:t>- </a:t>
            </a:r>
            <a:r>
              <a:rPr lang="en-US" sz="3000" dirty="0">
                <a:solidFill>
                  <a:schemeClr val="bg1"/>
                </a:solidFill>
                <a:latin typeface="Georgia Pro" panose="020F0502020204030204" pitchFamily="18" charset="0"/>
              </a:rPr>
              <a:t> Generated Data</a:t>
            </a:r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2E2109B6-574D-5028-4717-25FA1E1DAE02}"/>
              </a:ext>
            </a:extLst>
          </p:cNvPr>
          <p:cNvSpPr/>
          <p:nvPr/>
        </p:nvSpPr>
        <p:spPr>
          <a:xfrm>
            <a:off x="9296400" y="34787"/>
            <a:ext cx="8991600" cy="10287000"/>
          </a:xfrm>
          <a:custGeom>
            <a:avLst/>
            <a:gdLst/>
            <a:ahLst/>
            <a:cxnLst/>
            <a:rect l="l" t="t" r="r" b="b"/>
            <a:pathLst>
              <a:path w="1035548" h="1184737">
                <a:moveTo>
                  <a:pt x="0" y="0"/>
                </a:moveTo>
                <a:lnTo>
                  <a:pt x="1035548" y="0"/>
                </a:lnTo>
                <a:lnTo>
                  <a:pt x="1035548" y="1184737"/>
                </a:lnTo>
                <a:lnTo>
                  <a:pt x="0" y="1184737"/>
                </a:lnTo>
                <a:close/>
              </a:path>
            </a:pathLst>
          </a:custGeom>
          <a:blipFill>
            <a:blip r:embed="rId2"/>
            <a:stretch>
              <a:fillRect t="-8202" b="-8202"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1066800" y="769300"/>
            <a:ext cx="18041017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800"/>
              </a:lnSpc>
              <a:spcBef>
                <a:spcPct val="0"/>
              </a:spcBef>
            </a:pPr>
            <a:r>
              <a:rPr lang="en-US" sz="8000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Project Review-</a:t>
            </a:r>
            <a:r>
              <a:rPr lang="en-US" sz="8000" dirty="0" err="1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SeaAlert</a:t>
            </a:r>
            <a:r>
              <a:rPr lang="en-US" sz="8000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 - Interim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307180" y="3588713"/>
            <a:ext cx="4722020" cy="4054933"/>
            <a:chOff x="0" y="-47625"/>
            <a:chExt cx="6296027" cy="5037465"/>
          </a:xfrm>
        </p:grpSpPr>
        <p:sp>
          <p:nvSpPr>
            <p:cNvPr id="5" name="TextBox 5"/>
            <p:cNvSpPr txBox="1"/>
            <p:nvPr/>
          </p:nvSpPr>
          <p:spPr>
            <a:xfrm>
              <a:off x="0" y="1755775"/>
              <a:ext cx="6296027" cy="32340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342900" indent="-3429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b="1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input</a:t>
              </a: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: message text (synthetic VHF-style transcript)</a:t>
              </a:r>
              <a:endParaRPr lang="he-IL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342900" indent="-3429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>
                <a:lnSpc>
                  <a:spcPts val="2939"/>
                </a:lnSpc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342900" indent="-3429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b="1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Output</a:t>
              </a: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: 4-class severity label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753100" cy="5735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800" b="1" dirty="0">
                  <a:solidFill>
                    <a:srgbClr val="F0F5F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Input &amp; Output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5486400" y="3575639"/>
            <a:ext cx="6368293" cy="4370612"/>
            <a:chOff x="0" y="-47625"/>
            <a:chExt cx="7455740" cy="2844773"/>
          </a:xfrm>
        </p:grpSpPr>
        <p:sp>
          <p:nvSpPr>
            <p:cNvPr id="8" name="TextBox 8"/>
            <p:cNvSpPr txBox="1"/>
            <p:nvPr/>
          </p:nvSpPr>
          <p:spPr>
            <a:xfrm>
              <a:off x="0" y="854387"/>
              <a:ext cx="7455740" cy="19427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lvl="0" indent="-457200" algn="l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Added shortcut-robust evaluation for codeword reliance</a:t>
              </a:r>
              <a:endParaRPr lang="he-IL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lvl="0" indent="-457200" algn="l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lvl="0" indent="-457200" algn="l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Evaluate on a hard subset: </a:t>
              </a:r>
              <a:r>
                <a:rPr lang="en-US" sz="2500" dirty="0" err="1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actual_codeword</a:t>
              </a: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 = NONE</a:t>
              </a:r>
              <a:endParaRPr lang="he-IL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lvl="0" indent="-457200" algn="l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lvl="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Evaluate with masking: replace codewords with [CODEWORD]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7113835" cy="2921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800" b="1" dirty="0">
                  <a:solidFill>
                    <a:srgbClr val="F0F5F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What changed from the proposal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022288" y="3573561"/>
            <a:ext cx="6238003" cy="6222547"/>
            <a:chOff x="-115675" y="-47625"/>
            <a:chExt cx="5868775" cy="8296729"/>
          </a:xfrm>
        </p:grpSpPr>
        <p:sp>
          <p:nvSpPr>
            <p:cNvPr id="11" name="TextBox 11"/>
            <p:cNvSpPr txBox="1"/>
            <p:nvPr/>
          </p:nvSpPr>
          <p:spPr>
            <a:xfrm>
              <a:off x="-115675" y="1802895"/>
              <a:ext cx="5753100" cy="64462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0" indent="-3429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</a:rPr>
                <a:t>Built a balanced synthetic dataset (300 samples, 75 per class) with realistic metadata (style, scenario, etc.)</a:t>
              </a:r>
            </a:p>
            <a:p>
              <a:pPr marL="800100" lvl="1" indent="-342900">
                <a:lnSpc>
                  <a:spcPts val="2939"/>
                </a:lnSpc>
                <a:buFont typeface="Courier New" panose="02070309020205020404" pitchFamily="49" charset="0"/>
                <a:buChar char="o"/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Showed that codewords and style can act as shortcuts and measured the drop under masking</a:t>
              </a:r>
              <a:endParaRPr lang="he-IL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endParaRPr lang="he-IL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45720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Compared a classical baseline (TF-IDF+LR) vs a transformer baseline (</a:t>
              </a:r>
              <a:r>
                <a:rPr lang="en-US" sz="2500" dirty="0" err="1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DistilBERT</a:t>
              </a:r>
              <a:r>
                <a:rPr lang="en-US" sz="2500" dirty="0">
                  <a:solidFill>
                    <a:srgbClr val="F0F5F9"/>
                  </a:solidFill>
                  <a:latin typeface="DM Sans"/>
                  <a:ea typeface="DM Sans"/>
                  <a:cs typeface="DM Sans"/>
                  <a:sym typeface="DM Sans"/>
                </a:rPr>
                <a:t>) under the same robust settings</a:t>
              </a:r>
            </a:p>
            <a:p>
              <a:pPr marL="457200" indent="-457200">
                <a:lnSpc>
                  <a:spcPts val="2939"/>
                </a:lnSpc>
                <a:buFont typeface="Arial" panose="020B0604020202020204" pitchFamily="34" charset="0"/>
                <a:buChar char="•"/>
              </a:pPr>
              <a:endParaRPr lang="en-US" sz="25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5753100" cy="618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800" b="1" dirty="0">
                  <a:solidFill>
                    <a:srgbClr val="F0F5F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Novelty / contributions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46983" y="2049595"/>
            <a:ext cx="18041017" cy="50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3000" dirty="0">
                <a:solidFill>
                  <a:srgbClr val="F0F5F9"/>
                </a:solidFill>
                <a:latin typeface="Georgia Pro"/>
                <a:ea typeface="Georgia Pro"/>
                <a:cs typeface="Georgia Pro"/>
                <a:sym typeface="Georgia Pro"/>
              </a:rPr>
              <a:t>Goal: Classify maritime VHF/SAR messages into 4 severity levels (Routine, Safety, Urgency, Distress)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תמונה 9" descr="תמונה שמכילה מערבולת, טבע, גל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747AA2EE-F7D8-7417-03F4-7EB9359E200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9872"/>
            <a:ext cx="18430877" cy="10287000"/>
          </a:xfrm>
          <a:prstGeom prst="rect">
            <a:avLst/>
          </a:prstGeom>
        </p:spPr>
      </p:pic>
      <p:graphicFrame>
        <p:nvGraphicFramePr>
          <p:cNvPr id="5" name="טבלה 4">
            <a:extLst>
              <a:ext uri="{FF2B5EF4-FFF2-40B4-BE49-F238E27FC236}">
                <a16:creationId xmlns:a16="http://schemas.microsoft.com/office/drawing/2014/main" id="{9354C955-CFDC-FBA7-8250-782361DDE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576144"/>
              </p:ext>
            </p:extLst>
          </p:nvPr>
        </p:nvGraphicFramePr>
        <p:xfrm>
          <a:off x="0" y="854968"/>
          <a:ext cx="18430875" cy="947013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382953">
                  <a:extLst>
                    <a:ext uri="{9D8B030D-6E8A-4147-A177-3AD203B41FA5}">
                      <a16:colId xmlns:a16="http://schemas.microsoft.com/office/drawing/2014/main" val="4178354560"/>
                    </a:ext>
                  </a:extLst>
                </a:gridCol>
                <a:gridCol w="883012">
                  <a:extLst>
                    <a:ext uri="{9D8B030D-6E8A-4147-A177-3AD203B41FA5}">
                      <a16:colId xmlns:a16="http://schemas.microsoft.com/office/drawing/2014/main" val="1797292310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1714225556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2413826187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874872612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887499462"/>
                    </a:ext>
                  </a:extLst>
                </a:gridCol>
                <a:gridCol w="2632982">
                  <a:extLst>
                    <a:ext uri="{9D8B030D-6E8A-4147-A177-3AD203B41FA5}">
                      <a16:colId xmlns:a16="http://schemas.microsoft.com/office/drawing/2014/main" val="997277479"/>
                    </a:ext>
                  </a:extLst>
                </a:gridCol>
              </a:tblGrid>
              <a:tr h="490858"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Task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Data &amp; modality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Key results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Relation to </a:t>
                      </a:r>
                      <a:r>
                        <a:rPr lang="en" sz="2400" b="1" dirty="0" err="1">
                          <a:solidFill>
                            <a:schemeClr val="bg1"/>
                          </a:solidFill>
                        </a:rPr>
                        <a:t>SeaAlert</a:t>
                      </a:r>
                      <a:endParaRPr lang="en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6523842"/>
                  </a:ext>
                </a:extLst>
              </a:tr>
              <a:tr h="2581652"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Deep ensemble multitask classification of emergency medical call incidents combining multimodal data improves emergency medical dispatch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. 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[reference]</a:t>
                      </a:r>
                      <a:endParaRPr lang="en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</a:rPr>
                        <a:t>2021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Real-time triage of emergency medical call incidents (life-threatening, response delay, jurisdiction)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1,244,624 incidents (Valencian EMS dispatch, Spain, 2009-2012), includes free-text dispatcher observations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Deep ensemble multitask model integrating context, clinical, and text subnetworks (DeepEMCA2)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Strong triage signal exists in free text beyond protocol keywords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Supports severity inference from context, not only explicit codewords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3689921"/>
                  </a:ext>
                </a:extLst>
              </a:tr>
              <a:tr h="1884721"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AI-based approach for transcribing and classifying unstructured emergency call data: A methodological proposal. 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[reference]</a:t>
                      </a:r>
                      <a:endParaRPr lang="en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Pipeline: audio transcription + feature extraction + classification of unstructured emergency calls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All “1-9-2” calls received in 2019 by a SAMU call center in southern Brazil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End-to-end workflow: ASR (audio-to-text) + NLP classification for decision 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Demonstrates feasibility of noisy speech-to-text then text classification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</a:rPr>
                        <a:t>Closest pipeline analog: noisy comms -&gt; transcript -&gt; severity class (same story as SeaAlert)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0005755"/>
                  </a:ext>
                </a:extLst>
              </a:tr>
              <a:tr h="2117031"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Adaptation and Optimization of ASR for the Maritime Domain in VHF Communication.</a:t>
                      </a:r>
                    </a:p>
                    <a:p>
                      <a:pPr algn="l" rtl="0">
                        <a:buNone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[reference]</a:t>
                      </a:r>
                      <a:endParaRPr lang="en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Maritime VHF domain ASR (speech -&gt; text) under noise, accents, and domain terminology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Custom maritime database: ~62 hours of VHF conversations (EN+DE) with transcripts; test split includes ~6 hours of real VHF calls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</a:rPr>
                        <a:t>Fine-tunes XLSR; compares to Whisper; evaluates 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Reports WER improvements via domain adaptation vs generic ASR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</a:rPr>
                        <a:t>Domain anchor: realistic VHF transcripts matter; better ASR can improve downstream severity classification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1453798"/>
                  </a:ext>
                </a:extLst>
              </a:tr>
              <a:tr h="1652410"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Synthetic Data Generation with Large Language Models for Text Classification: Potential and Limitations.</a:t>
                      </a:r>
                    </a:p>
                    <a:p>
                      <a:pPr algn="l" rtl="0">
                        <a:buNone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[reference]</a:t>
                      </a:r>
                      <a:endParaRPr lang="en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</a:rPr>
                        <a:t>When LLM-generated synthetic labeled data helps (or hurts) text classification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</a:rPr>
                        <a:t>Synthetic-data training across text-classification settings; analyzes moderators of 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</a:rPr>
                        <a:t>LLM-based data generation, trains classifiers, analyzes what drives performance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</a:rPr>
                        <a:t>Synthetic data can work, but performance depends on subjectivity/ambiguity and evaluation setup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</a:rPr>
                        <a:t>Warning: handle borderline cases and evaluate robustly (NONE-only + masking to avoid shortcut artifacts)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5467953"/>
                  </a:ext>
                </a:extLst>
              </a:tr>
            </a:tbl>
          </a:graphicData>
        </a:graphic>
      </p:graphicFrame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33D9754D-F5CB-8C24-04B3-C4FC3A30A765}"/>
              </a:ext>
            </a:extLst>
          </p:cNvPr>
          <p:cNvSpPr txBox="1"/>
          <p:nvPr/>
        </p:nvSpPr>
        <p:spPr>
          <a:xfrm>
            <a:off x="4800600" y="145310"/>
            <a:ext cx="1005840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4000" b="1" dirty="0">
                <a:solidFill>
                  <a:schemeClr val="bg1"/>
                </a:solidFill>
                <a:latin typeface="DM Sans" pitchFamily="2" charset="0"/>
              </a:rPr>
              <a:t>Related Work (Previous Work)</a:t>
            </a:r>
            <a:endParaRPr lang="he-IL" sz="4000" b="1" dirty="0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425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grpSp>
        <p:nvGrpSpPr>
          <p:cNvPr id="4" name="Group 4"/>
          <p:cNvGrpSpPr/>
          <p:nvPr/>
        </p:nvGrpSpPr>
        <p:grpSpPr>
          <a:xfrm>
            <a:off x="846200" y="4212431"/>
            <a:ext cx="5551423" cy="1323586"/>
            <a:chOff x="0" y="-47625"/>
            <a:chExt cx="7401897" cy="1764781"/>
          </a:xfrm>
        </p:grpSpPr>
        <p:sp>
          <p:nvSpPr>
            <p:cNvPr id="5" name="TextBox 5"/>
            <p:cNvSpPr txBox="1"/>
            <p:nvPr/>
          </p:nvSpPr>
          <p:spPr>
            <a:xfrm>
              <a:off x="0" y="1146231"/>
              <a:ext cx="7401897" cy="570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</a:pPr>
              <a:endParaRPr lang="en-US" sz="2499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753100" cy="5887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endParaRPr lang="en-US" sz="2600" b="1" dirty="0">
                <a:solidFill>
                  <a:srgbClr val="F0F5F9"/>
                </a:solidFill>
                <a:latin typeface="DM Sans Bold"/>
                <a:ea typeface="DM Sans Bold"/>
                <a:cs typeface="DM Sans Bold"/>
                <a:sym typeface="DM Sans Bold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065420" y="4212431"/>
            <a:ext cx="4816633" cy="1323586"/>
            <a:chOff x="0" y="-47625"/>
            <a:chExt cx="6422177" cy="1764781"/>
          </a:xfrm>
        </p:grpSpPr>
        <p:sp>
          <p:nvSpPr>
            <p:cNvPr id="8" name="TextBox 8"/>
            <p:cNvSpPr txBox="1"/>
            <p:nvPr/>
          </p:nvSpPr>
          <p:spPr>
            <a:xfrm>
              <a:off x="0" y="1146231"/>
              <a:ext cx="6422177" cy="570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99"/>
                </a:lnSpc>
              </a:pPr>
              <a:endParaRPr lang="en-US" sz="2499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6422177" cy="5887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endParaRPr lang="en-US" sz="2600" b="1" dirty="0">
                <a:solidFill>
                  <a:srgbClr val="F0F5F9"/>
                </a:solidFill>
                <a:latin typeface="DM Sans Bold"/>
                <a:ea typeface="DM Sans Bold"/>
                <a:cs typeface="DM Sans Bold"/>
                <a:sym typeface="DM Sans Bold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66750" y="2210890"/>
            <a:ext cx="17621250" cy="471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endParaRPr lang="en-US" sz="2799" dirty="0">
              <a:solidFill>
                <a:srgbClr val="F0F5F9"/>
              </a:solidFill>
              <a:latin typeface="Georgia Pro"/>
              <a:ea typeface="Georgia Pro"/>
              <a:cs typeface="Georgia Pro"/>
              <a:sym typeface="Georgia Pro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90962627-A63A-F609-C636-83BC060C1081}"/>
              </a:ext>
            </a:extLst>
          </p:cNvPr>
          <p:cNvSpPr txBox="1"/>
          <p:nvPr/>
        </p:nvSpPr>
        <p:spPr>
          <a:xfrm>
            <a:off x="666750" y="419100"/>
            <a:ext cx="16954500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8000" dirty="0">
                <a:solidFill>
                  <a:schemeClr val="bg1"/>
                </a:solidFill>
                <a:latin typeface="Georgia Pro" panose="02040502050405020303" pitchFamily="18" charset="0"/>
                <a:cs typeface="+mj-cs"/>
              </a:rPr>
              <a:t>Dataset + EDA (300 samples)</a:t>
            </a:r>
            <a:endParaRPr lang="he-IL" sz="8000" dirty="0">
              <a:solidFill>
                <a:schemeClr val="bg1"/>
              </a:solidFill>
              <a:latin typeface="Georgia Pro" panose="02040502050405020303" pitchFamily="18" charset="0"/>
              <a:cs typeface="+mj-cs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6DF373FE-B26C-6981-9F5D-231BFE8A8B2E}"/>
              </a:ext>
            </a:extLst>
          </p:cNvPr>
          <p:cNvSpPr txBox="1"/>
          <p:nvPr/>
        </p:nvSpPr>
        <p:spPr>
          <a:xfrm>
            <a:off x="1219200" y="2400300"/>
            <a:ext cx="6172200" cy="4770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2500" b="1" dirty="0">
                <a:solidFill>
                  <a:schemeClr val="bg1"/>
                </a:solidFill>
                <a:latin typeface="DM Sans" pitchFamily="2" charset="0"/>
              </a:rPr>
              <a:t>Dataset (what we created)</a:t>
            </a:r>
            <a:endParaRPr lang="he-IL" sz="2500" b="1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80338441-6515-F692-5A4E-130654D7EDF0}"/>
              </a:ext>
            </a:extLst>
          </p:cNvPr>
          <p:cNvSpPr txBox="1"/>
          <p:nvPr/>
        </p:nvSpPr>
        <p:spPr>
          <a:xfrm>
            <a:off x="277347" y="3073567"/>
            <a:ext cx="8458200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Synthetic VHF/SAR message dataset: 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300 samples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4 severity labels: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Routine, Safety, Urgency, Distress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Balanced: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75 per class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Fields: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text, label, </a:t>
            </a:r>
            <a:r>
              <a:rPr lang="en" sz="2000" dirty="0" err="1">
                <a:solidFill>
                  <a:schemeClr val="bg1"/>
                </a:solidFill>
                <a:latin typeface="DM Sans" pitchFamily="2" charset="0"/>
              </a:rPr>
              <a:t>scenario_type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, style, vessel, location, weather, POB, codeword</a:t>
            </a:r>
          </a:p>
          <a:p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     </a:t>
            </a:r>
            <a:endParaRPr lang="he-IL" sz="2000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50E1A678-DE26-9E81-714B-740BB6CD6FC9}"/>
              </a:ext>
            </a:extLst>
          </p:cNvPr>
          <p:cNvSpPr txBox="1"/>
          <p:nvPr/>
        </p:nvSpPr>
        <p:spPr>
          <a:xfrm>
            <a:off x="10668000" y="2340602"/>
            <a:ext cx="5486400" cy="4770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2500" b="1" dirty="0">
                <a:solidFill>
                  <a:schemeClr val="bg1"/>
                </a:solidFill>
                <a:latin typeface="DM Sans" pitchFamily="2" charset="0"/>
              </a:rPr>
              <a:t>Data generation + labeling</a:t>
            </a:r>
            <a:endParaRPr lang="he-IL" sz="2500" b="1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F9C00D7A-563B-B524-C9EE-A1AAD9516BA4}"/>
              </a:ext>
            </a:extLst>
          </p:cNvPr>
          <p:cNvSpPr txBox="1"/>
          <p:nvPr/>
        </p:nvSpPr>
        <p:spPr>
          <a:xfrm>
            <a:off x="9795934" y="3068912"/>
            <a:ext cx="8458200" cy="31700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Messages were </a:t>
            </a: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LLM-generated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with controlled scenario + metadata (style, vessel, location, weather, POB)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Labels assigned by </a:t>
            </a: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scenario severity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(4-class target)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Codewords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may appear (MAYDAY / PAN PAN / SECURITE) to reflect real radio protocol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Added </a:t>
            </a: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codeword extraction + masking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to support robustness tests in Stage 2      </a:t>
            </a:r>
            <a:endParaRPr lang="he-IL" sz="2000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BC8D44DC-1633-B73D-4887-6BF6D97D54DB}"/>
              </a:ext>
            </a:extLst>
          </p:cNvPr>
          <p:cNvSpPr txBox="1"/>
          <p:nvPr/>
        </p:nvSpPr>
        <p:spPr>
          <a:xfrm>
            <a:off x="8087253" y="6435224"/>
            <a:ext cx="2780244" cy="4770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2500" b="1" dirty="0">
                <a:solidFill>
                  <a:schemeClr val="bg1"/>
                </a:solidFill>
                <a:latin typeface="DM Sans" pitchFamily="2" charset="0"/>
              </a:rPr>
              <a:t>EDA highlights </a:t>
            </a:r>
            <a:endParaRPr lang="he-IL" sz="2500" b="1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E8D86570-A848-5C81-3E91-480EFC0135E6}"/>
              </a:ext>
            </a:extLst>
          </p:cNvPr>
          <p:cNvSpPr txBox="1"/>
          <p:nvPr/>
        </p:nvSpPr>
        <p:spPr>
          <a:xfrm>
            <a:off x="6781800" y="7175570"/>
            <a:ext cx="6942668" cy="31700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Clean core fields: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0 missing in </a:t>
            </a:r>
            <a:r>
              <a:rPr lang="en" sz="2000" dirty="0" err="1">
                <a:solidFill>
                  <a:schemeClr val="bg1"/>
                </a:solidFill>
                <a:latin typeface="DM Sans" pitchFamily="2" charset="0"/>
              </a:rPr>
              <a:t>text+label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, no duplicates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Balanced classes: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75 per class</a:t>
            </a:r>
          </a:p>
          <a:p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Shortcut signals: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codewords present in ~55% + style-label correlation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2000" dirty="0">
              <a:solidFill>
                <a:schemeClr val="bg1"/>
              </a:solidFill>
              <a:latin typeface="DM Sans" pitchFamily="2" charset="0"/>
            </a:endParaRPr>
          </a:p>
          <a:p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Takeaway: evaluate on NONE-only + masked input to test true context understanding</a:t>
            </a:r>
            <a:endParaRPr lang="he-IL" sz="2000" b="1" dirty="0">
              <a:solidFill>
                <a:schemeClr val="bg1"/>
              </a:solidFill>
              <a:latin typeface="DM Sans" pitchFamily="2" charset="0"/>
            </a:endParaRPr>
          </a:p>
        </p:txBody>
      </p: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086946A6-9D74-25FE-6517-CC284BD5B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933" y="5792827"/>
            <a:ext cx="6710424" cy="4404110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9A6767CB-EC74-875E-BD50-2E5680C25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3600" y="6239011"/>
            <a:ext cx="4690534" cy="404798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 b="1" dirty="0"/>
          </a:p>
        </p:txBody>
      </p:sp>
      <p:sp>
        <p:nvSpPr>
          <p:cNvPr id="3" name="TextBox 3"/>
          <p:cNvSpPr txBox="1"/>
          <p:nvPr/>
        </p:nvSpPr>
        <p:spPr>
          <a:xfrm>
            <a:off x="666750" y="733425"/>
            <a:ext cx="16783050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  <a:spcBef>
                <a:spcPct val="0"/>
              </a:spcBef>
            </a:pPr>
            <a:r>
              <a:rPr lang="en-US" sz="8000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Baseline Solution and Results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7419" y="2796093"/>
            <a:ext cx="5829981" cy="26735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3543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0" indent="-457200" algn="l">
              <a:lnSpc>
                <a:spcPts val="3543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Model A (classical): </a:t>
            </a:r>
            <a:r>
              <a:rPr lang="en-US" sz="20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TF-IDF (1-2 grams) + Logistic Regression</a:t>
            </a:r>
            <a:endParaRPr lang="he-IL" sz="2000" dirty="0">
              <a:solidFill>
                <a:srgbClr val="F0F5F9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indent="-457200">
              <a:lnSpc>
                <a:spcPts val="3543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Model B (pretrained): </a:t>
            </a:r>
            <a:r>
              <a:rPr lang="en-US" sz="2000" dirty="0" err="1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DistilBERT</a:t>
            </a:r>
            <a:r>
              <a:rPr lang="en-US" sz="20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 fine-tuning (</a:t>
            </a:r>
            <a:r>
              <a:rPr lang="en-US" sz="2000" dirty="0" err="1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distilbert</a:t>
            </a:r>
            <a:r>
              <a:rPr lang="en-US" sz="2000" dirty="0">
                <a:solidFill>
                  <a:srgbClr val="F0F5F9"/>
                </a:solidFill>
                <a:latin typeface="DM Sans"/>
                <a:ea typeface="DM Sans"/>
                <a:cs typeface="DM Sans"/>
                <a:sym typeface="DM Sans"/>
              </a:rPr>
              <a:t>-base-uncased), 4-class head</a:t>
            </a:r>
          </a:p>
          <a:p>
            <a:pPr marL="457200" lvl="0" indent="-457200" algn="l">
              <a:lnSpc>
                <a:spcPts val="3543"/>
              </a:lnSpc>
              <a:buFont typeface="Arial" panose="020B0604020202020204" pitchFamily="34" charset="0"/>
              <a:buChar char="•"/>
            </a:pPr>
            <a:endParaRPr lang="en-US" sz="2531" dirty="0">
              <a:solidFill>
                <a:srgbClr val="F0F5F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033542" y="2394835"/>
            <a:ext cx="3076953" cy="578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16"/>
              </a:lnSpc>
            </a:pPr>
            <a:r>
              <a:rPr lang="en-US" sz="2500" b="1" dirty="0">
                <a:solidFill>
                  <a:srgbClr val="F0F5F9"/>
                </a:solidFill>
                <a:latin typeface="DM Sans Bold"/>
                <a:ea typeface="DM Sans Bold"/>
                <a:cs typeface="DM Sans Bold"/>
                <a:sym typeface="DM Sans Bold"/>
              </a:rPr>
              <a:t> Baselines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417733" y="3174525"/>
            <a:ext cx="6143248" cy="22661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588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0F5F9"/>
                </a:solidFill>
                <a:latin typeface="DM Sans"/>
              </a:rPr>
              <a:t>Key finding: </a:t>
            </a:r>
            <a:r>
              <a:rPr lang="en-US" sz="2000" dirty="0">
                <a:solidFill>
                  <a:srgbClr val="F0F5F9"/>
                </a:solidFill>
                <a:latin typeface="DM Sans"/>
              </a:rPr>
              <a:t>Masking causes a large drop (especially </a:t>
            </a:r>
            <a:r>
              <a:rPr lang="en-US" sz="2000" dirty="0" err="1">
                <a:solidFill>
                  <a:srgbClr val="F0F5F9"/>
                </a:solidFill>
                <a:latin typeface="DM Sans"/>
              </a:rPr>
              <a:t>BoW+LR</a:t>
            </a:r>
            <a:r>
              <a:rPr lang="en-US" sz="2000" dirty="0">
                <a:solidFill>
                  <a:srgbClr val="F0F5F9"/>
                </a:solidFill>
                <a:latin typeface="DM Sans"/>
              </a:rPr>
              <a:t>) → indicates shortcut reliance on</a:t>
            </a:r>
            <a:r>
              <a:rPr lang="he-IL" sz="2000" dirty="0">
                <a:solidFill>
                  <a:srgbClr val="F0F5F9"/>
                </a:solidFill>
                <a:latin typeface="DM Sans"/>
              </a:rPr>
              <a:t> </a:t>
            </a:r>
            <a:r>
              <a:rPr lang="en" sz="2000" dirty="0">
                <a:solidFill>
                  <a:srgbClr val="F0F5F9"/>
                </a:solidFill>
                <a:latin typeface="DM Sans"/>
              </a:rPr>
              <a:t>codewords</a:t>
            </a:r>
            <a:r>
              <a:rPr lang="en-US" sz="2000" dirty="0">
                <a:solidFill>
                  <a:srgbClr val="F0F5F9"/>
                </a:solidFill>
                <a:latin typeface="DM Sans"/>
              </a:rPr>
              <a:t>.</a:t>
            </a:r>
            <a:r>
              <a:rPr lang="he-IL" sz="2000" dirty="0">
                <a:solidFill>
                  <a:srgbClr val="F0F5F9"/>
                </a:solidFill>
                <a:latin typeface="DM Sans"/>
              </a:rPr>
              <a:t> </a:t>
            </a:r>
          </a:p>
          <a:p>
            <a:pPr marL="457200" indent="-457200">
              <a:lnSpc>
                <a:spcPts val="3588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F0F5F9"/>
                </a:solidFill>
                <a:latin typeface="DM Sans"/>
                <a:sym typeface="DM Sans"/>
              </a:rPr>
              <a:t>DistilBERT</a:t>
            </a:r>
            <a:r>
              <a:rPr lang="en-US" sz="2000" b="1" dirty="0">
                <a:solidFill>
                  <a:srgbClr val="F0F5F9"/>
                </a:solidFill>
                <a:latin typeface="DM Sans"/>
                <a:sym typeface="DM Sans"/>
              </a:rPr>
              <a:t> is more robust </a:t>
            </a:r>
            <a:r>
              <a:rPr lang="en-US" sz="2000" dirty="0">
                <a:solidFill>
                  <a:srgbClr val="F0F5F9"/>
                </a:solidFill>
                <a:latin typeface="DM Sans"/>
                <a:sym typeface="DM Sans"/>
              </a:rPr>
              <a:t>under masking and performs best on NONE-only.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516476" y="2219204"/>
            <a:ext cx="2695951" cy="5768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5079"/>
              </a:lnSpc>
            </a:pPr>
            <a:r>
              <a:rPr lang="en" sz="2500" b="1" dirty="0">
                <a:solidFill>
                  <a:schemeClr val="bg1"/>
                </a:solidFill>
                <a:latin typeface="DM Sans" pitchFamily="2" charset="0"/>
              </a:rPr>
              <a:t>Results</a:t>
            </a:r>
            <a:endParaRPr lang="en-US" sz="2500" b="1" dirty="0">
              <a:solidFill>
                <a:schemeClr val="bg1"/>
              </a:solidFill>
              <a:latin typeface="DM Sans" pitchFamily="2" charset="0"/>
              <a:ea typeface="DM Sans Bold"/>
              <a:cs typeface="DM Sans Bold"/>
              <a:sym typeface="DM Sans Bol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306C01-652B-2019-0D8A-655DB75D3A9C}"/>
              </a:ext>
            </a:extLst>
          </p:cNvPr>
          <p:cNvSpPr txBox="1"/>
          <p:nvPr/>
        </p:nvSpPr>
        <p:spPr>
          <a:xfrm>
            <a:off x="12697032" y="3019833"/>
            <a:ext cx="582998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0F5F9"/>
                </a:solidFill>
                <a:latin typeface="DM Sans"/>
              </a:rPr>
              <a:t>Full test: </a:t>
            </a:r>
            <a:r>
              <a:rPr lang="en-US" sz="2000" dirty="0">
                <a:solidFill>
                  <a:srgbClr val="F0F5F9"/>
                </a:solidFill>
                <a:latin typeface="DM Sans"/>
              </a:rPr>
              <a:t>standard split (60 samples)</a:t>
            </a:r>
            <a:endParaRPr lang="he-IL" sz="2000" dirty="0">
              <a:solidFill>
                <a:srgbClr val="F0F5F9"/>
              </a:solidFill>
              <a:latin typeface="DM San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e-IL" sz="2000" dirty="0">
              <a:solidFill>
                <a:srgbClr val="F0F5F9"/>
              </a:solidFill>
              <a:latin typeface="DM San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NONE-only: 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test samples with </a:t>
            </a:r>
            <a:r>
              <a:rPr lang="en" sz="2000" dirty="0" err="1">
                <a:solidFill>
                  <a:schemeClr val="bg1"/>
                </a:solidFill>
                <a:latin typeface="DM Sans" pitchFamily="2" charset="0"/>
              </a:rPr>
              <a:t>actual_codeword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= NONE (31 samples)</a:t>
            </a:r>
            <a:endParaRPr lang="he-IL" sz="2000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e-IL" sz="2000" b="1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Masked input:</a:t>
            </a:r>
            <a:r>
              <a:rPr lang="en" sz="2000" dirty="0">
                <a:solidFill>
                  <a:schemeClr val="bg1"/>
                </a:solidFill>
                <a:latin typeface="DM Sans" pitchFamily="2" charset="0"/>
              </a:rPr>
              <a:t> replace MAYDAY / PAN PAN / SECURITE with </a:t>
            </a:r>
            <a:r>
              <a:rPr lang="en" sz="2000" b="1" dirty="0">
                <a:solidFill>
                  <a:schemeClr val="bg1"/>
                </a:solidFill>
                <a:latin typeface="DM Sans" pitchFamily="2" charset="0"/>
              </a:rPr>
              <a:t>[CODEWORD]</a:t>
            </a:r>
            <a:endParaRPr lang="en-US" sz="2000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0E2C4FD6-5944-30CD-E939-7C60C0CCD02B}"/>
              </a:ext>
            </a:extLst>
          </p:cNvPr>
          <p:cNvSpPr txBox="1"/>
          <p:nvPr/>
        </p:nvSpPr>
        <p:spPr>
          <a:xfrm>
            <a:off x="13746948" y="2357351"/>
            <a:ext cx="4226855" cy="5821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116"/>
              </a:lnSpc>
            </a:pPr>
            <a:r>
              <a:rPr lang="en-US" sz="2500" b="1" dirty="0">
                <a:solidFill>
                  <a:srgbClr val="F0F5F9"/>
                </a:solidFill>
                <a:latin typeface="DM Sans Bold"/>
                <a:ea typeface="DM Sans Bold"/>
                <a:cs typeface="DM Sans Bold"/>
                <a:sym typeface="DM Sans Bold"/>
              </a:rPr>
              <a:t>Evaluation setup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24029A95-DDC3-2473-EE6A-82A4C41D8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26" y="5143500"/>
            <a:ext cx="6697474" cy="5143500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E316AEB6-AD57-AE92-486E-0B8D9C076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801" y="5981700"/>
            <a:ext cx="5779180" cy="4305300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11106917-6EFB-E5DE-F2B1-8294A46195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60982" y="5981700"/>
            <a:ext cx="5748526" cy="4275778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74E90FF9-2906-13D0-3D07-CC8C82A4B2A0}"/>
              </a:ext>
            </a:extLst>
          </p:cNvPr>
          <p:cNvSpPr txBox="1"/>
          <p:nvPr/>
        </p:nvSpPr>
        <p:spPr>
          <a:xfrm>
            <a:off x="9623002" y="5645034"/>
            <a:ext cx="6237373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" sz="2000" b="1" u="sng" dirty="0" err="1">
                <a:solidFill>
                  <a:schemeClr val="bg1"/>
                </a:solidFill>
                <a:latin typeface="DM Sans" pitchFamily="2" charset="0"/>
              </a:rPr>
              <a:t>BoW+LR</a:t>
            </a:r>
            <a:r>
              <a:rPr lang="en" sz="2000" b="1" u="sng" dirty="0">
                <a:solidFill>
                  <a:schemeClr val="bg1"/>
                </a:solidFill>
                <a:latin typeface="DM Sans" pitchFamily="2" charset="0"/>
              </a:rPr>
              <a:t> Confusion Matrices (Full vs Masked):</a:t>
            </a:r>
            <a:endParaRPr lang="he-IL" sz="2000" b="1" u="sng" dirty="0">
              <a:solidFill>
                <a:schemeClr val="bg1"/>
              </a:solidFill>
              <a:latin typeface="DM Sans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666750" y="733425"/>
            <a:ext cx="15821025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  <a:spcBef>
                <a:spcPct val="0"/>
              </a:spcBef>
            </a:pPr>
            <a:r>
              <a:rPr lang="en-US" sz="8000" dirty="0">
                <a:solidFill>
                  <a:srgbClr val="F0F5F9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Plan (Roadmap to Final Project)</a:t>
            </a:r>
          </a:p>
        </p:txBody>
      </p:sp>
      <p:graphicFrame>
        <p:nvGraphicFramePr>
          <p:cNvPr id="14" name="טבלה 13">
            <a:extLst>
              <a:ext uri="{FF2B5EF4-FFF2-40B4-BE49-F238E27FC236}">
                <a16:creationId xmlns:a16="http://schemas.microsoft.com/office/drawing/2014/main" id="{5E0A7398-98EF-6DE7-C97A-A82EEDEFBB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056176"/>
              </p:ext>
            </p:extLst>
          </p:nvPr>
        </p:nvGraphicFramePr>
        <p:xfrm>
          <a:off x="0" y="2171700"/>
          <a:ext cx="18288000" cy="812472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45244">
                  <a:extLst>
                    <a:ext uri="{9D8B030D-6E8A-4147-A177-3AD203B41FA5}">
                      <a16:colId xmlns:a16="http://schemas.microsoft.com/office/drawing/2014/main" val="174990225"/>
                    </a:ext>
                  </a:extLst>
                </a:gridCol>
                <a:gridCol w="4072538">
                  <a:extLst>
                    <a:ext uri="{9D8B030D-6E8A-4147-A177-3AD203B41FA5}">
                      <a16:colId xmlns:a16="http://schemas.microsoft.com/office/drawing/2014/main" val="765249351"/>
                    </a:ext>
                  </a:extLst>
                </a:gridCol>
                <a:gridCol w="7299832">
                  <a:extLst>
                    <a:ext uri="{9D8B030D-6E8A-4147-A177-3AD203B41FA5}">
                      <a16:colId xmlns:a16="http://schemas.microsoft.com/office/drawing/2014/main" val="1597894829"/>
                    </a:ext>
                  </a:extLst>
                </a:gridCol>
                <a:gridCol w="1459966">
                  <a:extLst>
                    <a:ext uri="{9D8B030D-6E8A-4147-A177-3AD203B41FA5}">
                      <a16:colId xmlns:a16="http://schemas.microsoft.com/office/drawing/2014/main" val="677018264"/>
                    </a:ext>
                  </a:extLst>
                </a:gridCol>
                <a:gridCol w="4610420">
                  <a:extLst>
                    <a:ext uri="{9D8B030D-6E8A-4147-A177-3AD203B41FA5}">
                      <a16:colId xmlns:a16="http://schemas.microsoft.com/office/drawing/2014/main" val="1218880535"/>
                    </a:ext>
                  </a:extLst>
                </a:gridCol>
              </a:tblGrid>
              <a:tr h="3209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Step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Scope (what)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Technical (how)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Due date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Expected outcome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884551251"/>
                  </a:ext>
                </a:extLst>
              </a:tr>
              <a:tr h="12837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1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Expand dataset to </a:t>
                      </a:r>
                      <a:r>
                        <a:rPr lang="en" sz="20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1,000-1,500</a:t>
                      </a: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samples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Generate new scenarios/styles, keep </a:t>
                      </a:r>
                      <a:r>
                        <a:rPr lang="en" sz="2000" b="1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balanced classes</a:t>
                      </a: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, keep metadata (style, vessel, weather, location, POB)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1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Larger, more diverse dataset, fewer artifacts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2000169212"/>
                  </a:ext>
                </a:extLst>
              </a:tr>
              <a:tr h="114622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2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Improve dataset quality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Add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hard cases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(implicit distress), add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borderline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examples, reduce “template” patterns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1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Better realism, harder evaluation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2307625560"/>
                  </a:ext>
                </a:extLst>
              </a:tr>
              <a:tr h="8711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3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Stronger baselines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Fine-tune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RoBERTa-base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and/or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DeBERTa-v3-base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for 4-class classification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2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Higher Macro-F1, better generalization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3329603625"/>
                  </a:ext>
                </a:extLst>
              </a:tr>
              <a:tr h="100868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4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Robustness evaluation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Re-run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Full / NONE-only / Masked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+ add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cross-style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split (train on styles A, test on style B)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2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Proof model learns context, not shortcuts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791934186"/>
                  </a:ext>
                </a:extLst>
              </a:tr>
              <a:tr h="114622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5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Error analysis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Inspect confusion pairs + analyze failures (esp. Urgency vs Distress), sample-level review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2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Clear explanation of weaknesses + next fixes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4122723168"/>
                  </a:ext>
                </a:extLst>
              </a:tr>
              <a:tr h="87113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6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Optional: LLM baseline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Add </a:t>
                      </a: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LLM zero-shot</a:t>
                      </a: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 (prompted classification) as reference baseline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3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Compare classical vs transformer vs LLM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1115811578"/>
                  </a:ext>
                </a:extLst>
              </a:tr>
              <a:tr h="7335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7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Package + final deliverables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Clean notebook, tables/graphs, conclusions, limitations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Week 3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Ready report + reproducible results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1828132938"/>
                  </a:ext>
                </a:extLst>
              </a:tr>
              <a:tr h="7335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8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b="1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Prepare final presentation</a:t>
                      </a:r>
                      <a:endParaRPr lang="en" sz="2000">
                        <a:solidFill>
                          <a:schemeClr val="bg1"/>
                        </a:solidFill>
                        <a:latin typeface="DM Sans" pitchFamily="2" charset="0"/>
                      </a:endParaRP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Final slides, final figures, key takeaways + demo examples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Final week</a:t>
                      </a:r>
                    </a:p>
                  </a:txBody>
                  <a:tcPr marL="25570" marR="25570" marT="12785" marB="127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" sz="2000" dirty="0">
                          <a:solidFill>
                            <a:schemeClr val="bg1"/>
                          </a:solidFill>
                          <a:latin typeface="DM Sans" pitchFamily="2" charset="0"/>
                        </a:rPr>
                        <a:t>Final presentation ready</a:t>
                      </a:r>
                    </a:p>
                  </a:txBody>
                  <a:tcPr marL="25570" marR="25570" marT="12785" marB="12785" anchor="ctr"/>
                </a:tc>
                <a:extLst>
                  <a:ext uri="{0D108BD9-81ED-4DB2-BD59-A6C34878D82A}">
                    <a16:rowId xmlns:a16="http://schemas.microsoft.com/office/drawing/2014/main" val="303137828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1033</Words>
  <Application>Microsoft Macintosh PowerPoint</Application>
  <PresentationFormat>מותאם אישית</PresentationFormat>
  <Paragraphs>149</Paragraphs>
  <Slides>6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5" baseType="lpstr">
      <vt:lpstr>Georgia Pro Light</vt:lpstr>
      <vt:lpstr>Courier New</vt:lpstr>
      <vt:lpstr>Georgia Pro</vt:lpstr>
      <vt:lpstr>Arial</vt:lpstr>
      <vt:lpstr>Calibri</vt:lpstr>
      <vt:lpstr>Aptos</vt:lpstr>
      <vt:lpstr>DM Sans Bold</vt:lpstr>
      <vt:lpstr>DM Sans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Stormy Seas</dc:title>
  <dc:description>Presentation - Stormy Seas</dc:description>
  <cp:lastModifiedBy>תומר עטיה</cp:lastModifiedBy>
  <cp:revision>4</cp:revision>
  <dcterms:created xsi:type="dcterms:W3CDTF">2006-08-16T00:00:00Z</dcterms:created>
  <dcterms:modified xsi:type="dcterms:W3CDTF">2025-12-21T17:12:21Z</dcterms:modified>
  <dc:identifier>DAG6Kokl9Zk</dc:identifier>
</cp:coreProperties>
</file>

<file path=docProps/thumbnail.jpeg>
</file>